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71" r:id="rId15"/>
    <p:sldId id="272" r:id="rId16"/>
    <p:sldId id="270" r:id="rId17"/>
    <p:sldId id="269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3"/>
    <p:restoredTop sz="94677"/>
  </p:normalViewPr>
  <p:slideViewPr>
    <p:cSldViewPr snapToGrid="0" snapToObjects="1">
      <p:cViewPr varScale="1">
        <p:scale>
          <a:sx n="124" d="100"/>
          <a:sy n="124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B5EFB-1EED-4D7E-92E4-DE125E1A7C8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C889CD-F6D5-40F7-983B-E000580C5484}">
      <dgm:prSet/>
      <dgm:spPr/>
      <dgm:t>
        <a:bodyPr/>
        <a:lstStyle/>
        <a:p>
          <a:pPr>
            <a:defRPr cap="all"/>
          </a:pPr>
          <a:r>
            <a:rPr lang="en-DE"/>
            <a:t>1. Research</a:t>
          </a:r>
          <a:endParaRPr lang="en-US"/>
        </a:p>
      </dgm:t>
    </dgm:pt>
    <dgm:pt modelId="{E4F62CBD-77DB-4016-9B83-F116AB879E85}" type="parTrans" cxnId="{C1566BB9-312F-4A82-A774-B36E91D060B3}">
      <dgm:prSet/>
      <dgm:spPr/>
      <dgm:t>
        <a:bodyPr/>
        <a:lstStyle/>
        <a:p>
          <a:endParaRPr lang="en-US"/>
        </a:p>
      </dgm:t>
    </dgm:pt>
    <dgm:pt modelId="{95491F04-B82B-49A4-BF7F-75EE7CD19CF0}" type="sibTrans" cxnId="{C1566BB9-312F-4A82-A774-B36E91D060B3}">
      <dgm:prSet/>
      <dgm:spPr/>
      <dgm:t>
        <a:bodyPr/>
        <a:lstStyle/>
        <a:p>
          <a:endParaRPr lang="en-US"/>
        </a:p>
      </dgm:t>
    </dgm:pt>
    <dgm:pt modelId="{CE53DA76-6E37-4CEA-A8A2-D7B6F03102A5}">
      <dgm:prSet/>
      <dgm:spPr/>
      <dgm:t>
        <a:bodyPr/>
        <a:lstStyle/>
        <a:p>
          <a:pPr>
            <a:defRPr cap="all"/>
          </a:pPr>
          <a:r>
            <a:rPr lang="en-DE"/>
            <a:t>2. Development</a:t>
          </a:r>
          <a:endParaRPr lang="en-US"/>
        </a:p>
      </dgm:t>
    </dgm:pt>
    <dgm:pt modelId="{1E8FEF06-804F-42DF-A24F-A084C0A63C5C}" type="parTrans" cxnId="{78F9BA1D-17F7-47E7-8741-24BAC82A4657}">
      <dgm:prSet/>
      <dgm:spPr/>
      <dgm:t>
        <a:bodyPr/>
        <a:lstStyle/>
        <a:p>
          <a:endParaRPr lang="en-US"/>
        </a:p>
      </dgm:t>
    </dgm:pt>
    <dgm:pt modelId="{BB85930D-58F0-41AD-AEA4-C8C1CDCFF13A}" type="sibTrans" cxnId="{78F9BA1D-17F7-47E7-8741-24BAC82A4657}">
      <dgm:prSet/>
      <dgm:spPr/>
      <dgm:t>
        <a:bodyPr/>
        <a:lstStyle/>
        <a:p>
          <a:endParaRPr lang="en-US"/>
        </a:p>
      </dgm:t>
    </dgm:pt>
    <dgm:pt modelId="{21D4D4D6-99BA-4C62-BF13-ED16FC331076}">
      <dgm:prSet/>
      <dgm:spPr/>
      <dgm:t>
        <a:bodyPr/>
        <a:lstStyle/>
        <a:p>
          <a:pPr>
            <a:defRPr cap="all"/>
          </a:pPr>
          <a:r>
            <a:rPr lang="en-DE"/>
            <a:t>3. Testing &amp; Documentation</a:t>
          </a:r>
          <a:endParaRPr lang="en-US"/>
        </a:p>
      </dgm:t>
    </dgm:pt>
    <dgm:pt modelId="{16E29C05-1CF5-49C1-A498-2CDC4AE3DC1A}" type="parTrans" cxnId="{CB7AEEB8-F29C-47DE-AEDD-DE67ACAAA323}">
      <dgm:prSet/>
      <dgm:spPr/>
      <dgm:t>
        <a:bodyPr/>
        <a:lstStyle/>
        <a:p>
          <a:endParaRPr lang="en-US"/>
        </a:p>
      </dgm:t>
    </dgm:pt>
    <dgm:pt modelId="{45AAA5E6-6D1E-4EC4-AA2D-49381576F723}" type="sibTrans" cxnId="{CB7AEEB8-F29C-47DE-AEDD-DE67ACAAA323}">
      <dgm:prSet/>
      <dgm:spPr/>
      <dgm:t>
        <a:bodyPr/>
        <a:lstStyle/>
        <a:p>
          <a:endParaRPr lang="en-US"/>
        </a:p>
      </dgm:t>
    </dgm:pt>
    <dgm:pt modelId="{B4F5B500-BF56-42CC-9799-E056117E327A}" type="pres">
      <dgm:prSet presAssocID="{C0FB5EFB-1EED-4D7E-92E4-DE125E1A7C85}" presName="root" presStyleCnt="0">
        <dgm:presLayoutVars>
          <dgm:dir/>
          <dgm:resizeHandles val="exact"/>
        </dgm:presLayoutVars>
      </dgm:prSet>
      <dgm:spPr/>
    </dgm:pt>
    <dgm:pt modelId="{8C671754-6118-4432-A4A5-655B33AAD842}" type="pres">
      <dgm:prSet presAssocID="{C8C889CD-F6D5-40F7-983B-E000580C5484}" presName="compNode" presStyleCnt="0"/>
      <dgm:spPr/>
    </dgm:pt>
    <dgm:pt modelId="{4BB2EE0F-981A-4337-B3E4-CE5C3CBD10C6}" type="pres">
      <dgm:prSet presAssocID="{C8C889CD-F6D5-40F7-983B-E000580C5484}" presName="iconBgRect" presStyleLbl="bgShp" presStyleIdx="0" presStyleCnt="3"/>
      <dgm:spPr/>
    </dgm:pt>
    <dgm:pt modelId="{8E5989E9-801A-4065-A96D-A973ED532C4F}" type="pres">
      <dgm:prSet presAssocID="{C8C889CD-F6D5-40F7-983B-E000580C54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C53072DC-06D2-42D3-8B80-9365048971B5}" type="pres">
      <dgm:prSet presAssocID="{C8C889CD-F6D5-40F7-983B-E000580C5484}" presName="spaceRect" presStyleCnt="0"/>
      <dgm:spPr/>
    </dgm:pt>
    <dgm:pt modelId="{F37421A1-E21B-4C62-886D-94B3E4BF81C6}" type="pres">
      <dgm:prSet presAssocID="{C8C889CD-F6D5-40F7-983B-E000580C5484}" presName="textRect" presStyleLbl="revTx" presStyleIdx="0" presStyleCnt="3">
        <dgm:presLayoutVars>
          <dgm:chMax val="1"/>
          <dgm:chPref val="1"/>
        </dgm:presLayoutVars>
      </dgm:prSet>
      <dgm:spPr/>
    </dgm:pt>
    <dgm:pt modelId="{5AAB2F4D-24F5-4FDC-A1E8-798CF9C2F376}" type="pres">
      <dgm:prSet presAssocID="{95491F04-B82B-49A4-BF7F-75EE7CD19CF0}" presName="sibTrans" presStyleCnt="0"/>
      <dgm:spPr/>
    </dgm:pt>
    <dgm:pt modelId="{5CEE2ABE-5B2D-44B3-A448-EC244F4DFF5C}" type="pres">
      <dgm:prSet presAssocID="{CE53DA76-6E37-4CEA-A8A2-D7B6F03102A5}" presName="compNode" presStyleCnt="0"/>
      <dgm:spPr/>
    </dgm:pt>
    <dgm:pt modelId="{464ED949-2BD5-4B3F-8637-BE5102381DBF}" type="pres">
      <dgm:prSet presAssocID="{CE53DA76-6E37-4CEA-A8A2-D7B6F03102A5}" presName="iconBgRect" presStyleLbl="bgShp" presStyleIdx="1" presStyleCnt="3"/>
      <dgm:spPr/>
    </dgm:pt>
    <dgm:pt modelId="{21EB8C35-C066-461C-A018-77366C2310F8}" type="pres">
      <dgm:prSet presAssocID="{CE53DA76-6E37-4CEA-A8A2-D7B6F03102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904C230-8F56-47E6-A221-5DF78E8396C5}" type="pres">
      <dgm:prSet presAssocID="{CE53DA76-6E37-4CEA-A8A2-D7B6F03102A5}" presName="spaceRect" presStyleCnt="0"/>
      <dgm:spPr/>
    </dgm:pt>
    <dgm:pt modelId="{A8B95655-BBC1-402F-B094-290544E7CDE2}" type="pres">
      <dgm:prSet presAssocID="{CE53DA76-6E37-4CEA-A8A2-D7B6F03102A5}" presName="textRect" presStyleLbl="revTx" presStyleIdx="1" presStyleCnt="3">
        <dgm:presLayoutVars>
          <dgm:chMax val="1"/>
          <dgm:chPref val="1"/>
        </dgm:presLayoutVars>
      </dgm:prSet>
      <dgm:spPr/>
    </dgm:pt>
    <dgm:pt modelId="{3003089B-4808-40A8-808A-D0782CB48B70}" type="pres">
      <dgm:prSet presAssocID="{BB85930D-58F0-41AD-AEA4-C8C1CDCFF13A}" presName="sibTrans" presStyleCnt="0"/>
      <dgm:spPr/>
    </dgm:pt>
    <dgm:pt modelId="{E8F7A7F7-62A6-47B8-AEBD-20D1DD03CD41}" type="pres">
      <dgm:prSet presAssocID="{21D4D4D6-99BA-4C62-BF13-ED16FC331076}" presName="compNode" presStyleCnt="0"/>
      <dgm:spPr/>
    </dgm:pt>
    <dgm:pt modelId="{9BA418D4-31EB-4ED0-AB90-0BC9715594CB}" type="pres">
      <dgm:prSet presAssocID="{21D4D4D6-99BA-4C62-BF13-ED16FC331076}" presName="iconBgRect" presStyleLbl="bgShp" presStyleIdx="2" presStyleCnt="3"/>
      <dgm:spPr/>
    </dgm:pt>
    <dgm:pt modelId="{6FCDAB4D-F8DC-4EBA-94B7-E39370B5C9B2}" type="pres">
      <dgm:prSet presAssocID="{21D4D4D6-99BA-4C62-BF13-ED16FC3310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635A396-0921-4D83-A175-7AFA6E4F1F69}" type="pres">
      <dgm:prSet presAssocID="{21D4D4D6-99BA-4C62-BF13-ED16FC331076}" presName="spaceRect" presStyleCnt="0"/>
      <dgm:spPr/>
    </dgm:pt>
    <dgm:pt modelId="{1CF3AF06-4EA2-46CF-82D0-E0C75B5E79D2}" type="pres">
      <dgm:prSet presAssocID="{21D4D4D6-99BA-4C62-BF13-ED16FC3310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F9BA1D-17F7-47E7-8741-24BAC82A4657}" srcId="{C0FB5EFB-1EED-4D7E-92E4-DE125E1A7C85}" destId="{CE53DA76-6E37-4CEA-A8A2-D7B6F03102A5}" srcOrd="1" destOrd="0" parTransId="{1E8FEF06-804F-42DF-A24F-A084C0A63C5C}" sibTransId="{BB85930D-58F0-41AD-AEA4-C8C1CDCFF13A}"/>
    <dgm:cxn modelId="{69691327-B709-46DB-8853-846A9511F8A9}" type="presOf" srcId="{C8C889CD-F6D5-40F7-983B-E000580C5484}" destId="{F37421A1-E21B-4C62-886D-94B3E4BF81C6}" srcOrd="0" destOrd="0" presId="urn:microsoft.com/office/officeart/2018/5/layout/IconCircleLabelList"/>
    <dgm:cxn modelId="{AB637B81-196D-443A-8916-6EB13AD2503F}" type="presOf" srcId="{C0FB5EFB-1EED-4D7E-92E4-DE125E1A7C85}" destId="{B4F5B500-BF56-42CC-9799-E056117E327A}" srcOrd="0" destOrd="0" presId="urn:microsoft.com/office/officeart/2018/5/layout/IconCircleLabelList"/>
    <dgm:cxn modelId="{CB7AEEB8-F29C-47DE-AEDD-DE67ACAAA323}" srcId="{C0FB5EFB-1EED-4D7E-92E4-DE125E1A7C85}" destId="{21D4D4D6-99BA-4C62-BF13-ED16FC331076}" srcOrd="2" destOrd="0" parTransId="{16E29C05-1CF5-49C1-A498-2CDC4AE3DC1A}" sibTransId="{45AAA5E6-6D1E-4EC4-AA2D-49381576F723}"/>
    <dgm:cxn modelId="{F4B54DB9-7454-4020-B76E-D839563398C7}" type="presOf" srcId="{21D4D4D6-99BA-4C62-BF13-ED16FC331076}" destId="{1CF3AF06-4EA2-46CF-82D0-E0C75B5E79D2}" srcOrd="0" destOrd="0" presId="urn:microsoft.com/office/officeart/2018/5/layout/IconCircleLabelList"/>
    <dgm:cxn modelId="{C1566BB9-312F-4A82-A774-B36E91D060B3}" srcId="{C0FB5EFB-1EED-4D7E-92E4-DE125E1A7C85}" destId="{C8C889CD-F6D5-40F7-983B-E000580C5484}" srcOrd="0" destOrd="0" parTransId="{E4F62CBD-77DB-4016-9B83-F116AB879E85}" sibTransId="{95491F04-B82B-49A4-BF7F-75EE7CD19CF0}"/>
    <dgm:cxn modelId="{1F810BFD-DF5A-406F-B0C5-4214B324D57C}" type="presOf" srcId="{CE53DA76-6E37-4CEA-A8A2-D7B6F03102A5}" destId="{A8B95655-BBC1-402F-B094-290544E7CDE2}" srcOrd="0" destOrd="0" presId="urn:microsoft.com/office/officeart/2018/5/layout/IconCircleLabelList"/>
    <dgm:cxn modelId="{C102A50E-4E08-46FA-BFF3-7B17187E9074}" type="presParOf" srcId="{B4F5B500-BF56-42CC-9799-E056117E327A}" destId="{8C671754-6118-4432-A4A5-655B33AAD842}" srcOrd="0" destOrd="0" presId="urn:microsoft.com/office/officeart/2018/5/layout/IconCircleLabelList"/>
    <dgm:cxn modelId="{A10B3F45-6845-4992-A375-F1E9EA71A858}" type="presParOf" srcId="{8C671754-6118-4432-A4A5-655B33AAD842}" destId="{4BB2EE0F-981A-4337-B3E4-CE5C3CBD10C6}" srcOrd="0" destOrd="0" presId="urn:microsoft.com/office/officeart/2018/5/layout/IconCircleLabelList"/>
    <dgm:cxn modelId="{C606CCBA-6EC7-4EFB-B602-962BCF93D1A8}" type="presParOf" srcId="{8C671754-6118-4432-A4A5-655B33AAD842}" destId="{8E5989E9-801A-4065-A96D-A973ED532C4F}" srcOrd="1" destOrd="0" presId="urn:microsoft.com/office/officeart/2018/5/layout/IconCircleLabelList"/>
    <dgm:cxn modelId="{19F06E36-CDE7-4061-AC8C-DC4972947B87}" type="presParOf" srcId="{8C671754-6118-4432-A4A5-655B33AAD842}" destId="{C53072DC-06D2-42D3-8B80-9365048971B5}" srcOrd="2" destOrd="0" presId="urn:microsoft.com/office/officeart/2018/5/layout/IconCircleLabelList"/>
    <dgm:cxn modelId="{7F269A64-7DA6-4F0E-BE8B-8E3F40118683}" type="presParOf" srcId="{8C671754-6118-4432-A4A5-655B33AAD842}" destId="{F37421A1-E21B-4C62-886D-94B3E4BF81C6}" srcOrd="3" destOrd="0" presId="urn:microsoft.com/office/officeart/2018/5/layout/IconCircleLabelList"/>
    <dgm:cxn modelId="{182F82B6-B263-40C4-B26C-1A23F9FB10ED}" type="presParOf" srcId="{B4F5B500-BF56-42CC-9799-E056117E327A}" destId="{5AAB2F4D-24F5-4FDC-A1E8-798CF9C2F376}" srcOrd="1" destOrd="0" presId="urn:microsoft.com/office/officeart/2018/5/layout/IconCircleLabelList"/>
    <dgm:cxn modelId="{D28AA3A7-B3C4-424A-9421-BEA1C50E420C}" type="presParOf" srcId="{B4F5B500-BF56-42CC-9799-E056117E327A}" destId="{5CEE2ABE-5B2D-44B3-A448-EC244F4DFF5C}" srcOrd="2" destOrd="0" presId="urn:microsoft.com/office/officeart/2018/5/layout/IconCircleLabelList"/>
    <dgm:cxn modelId="{49D12CA9-45B5-46B3-A102-F2576162A5FC}" type="presParOf" srcId="{5CEE2ABE-5B2D-44B3-A448-EC244F4DFF5C}" destId="{464ED949-2BD5-4B3F-8637-BE5102381DBF}" srcOrd="0" destOrd="0" presId="urn:microsoft.com/office/officeart/2018/5/layout/IconCircleLabelList"/>
    <dgm:cxn modelId="{A9E0092B-CFE4-4930-AD44-6E4347D0A670}" type="presParOf" srcId="{5CEE2ABE-5B2D-44B3-A448-EC244F4DFF5C}" destId="{21EB8C35-C066-461C-A018-77366C2310F8}" srcOrd="1" destOrd="0" presId="urn:microsoft.com/office/officeart/2018/5/layout/IconCircleLabelList"/>
    <dgm:cxn modelId="{1AE0E6BE-996C-4681-88E0-F0543ABB640F}" type="presParOf" srcId="{5CEE2ABE-5B2D-44B3-A448-EC244F4DFF5C}" destId="{B904C230-8F56-47E6-A221-5DF78E8396C5}" srcOrd="2" destOrd="0" presId="urn:microsoft.com/office/officeart/2018/5/layout/IconCircleLabelList"/>
    <dgm:cxn modelId="{27A1660D-739A-40D7-8A48-B8103B3176FF}" type="presParOf" srcId="{5CEE2ABE-5B2D-44B3-A448-EC244F4DFF5C}" destId="{A8B95655-BBC1-402F-B094-290544E7CDE2}" srcOrd="3" destOrd="0" presId="urn:microsoft.com/office/officeart/2018/5/layout/IconCircleLabelList"/>
    <dgm:cxn modelId="{A720852B-6F71-4D61-935B-ED9052BC2A9C}" type="presParOf" srcId="{B4F5B500-BF56-42CC-9799-E056117E327A}" destId="{3003089B-4808-40A8-808A-D0782CB48B70}" srcOrd="3" destOrd="0" presId="urn:microsoft.com/office/officeart/2018/5/layout/IconCircleLabelList"/>
    <dgm:cxn modelId="{4305B335-146C-4C77-BB07-B19AB7F27FF8}" type="presParOf" srcId="{B4F5B500-BF56-42CC-9799-E056117E327A}" destId="{E8F7A7F7-62A6-47B8-AEBD-20D1DD03CD41}" srcOrd="4" destOrd="0" presId="urn:microsoft.com/office/officeart/2018/5/layout/IconCircleLabelList"/>
    <dgm:cxn modelId="{B9CAA2B6-D6CD-47C4-86A0-B1AEE40FAF96}" type="presParOf" srcId="{E8F7A7F7-62A6-47B8-AEBD-20D1DD03CD41}" destId="{9BA418D4-31EB-4ED0-AB90-0BC9715594CB}" srcOrd="0" destOrd="0" presId="urn:microsoft.com/office/officeart/2018/5/layout/IconCircleLabelList"/>
    <dgm:cxn modelId="{19B2F8E3-06A0-49A9-A427-624CCF9504FE}" type="presParOf" srcId="{E8F7A7F7-62A6-47B8-AEBD-20D1DD03CD41}" destId="{6FCDAB4D-F8DC-4EBA-94B7-E39370B5C9B2}" srcOrd="1" destOrd="0" presId="urn:microsoft.com/office/officeart/2018/5/layout/IconCircleLabelList"/>
    <dgm:cxn modelId="{6CBFFBAA-5881-4E9A-B597-EEE7B6060C53}" type="presParOf" srcId="{E8F7A7F7-62A6-47B8-AEBD-20D1DD03CD41}" destId="{4635A396-0921-4D83-A175-7AFA6E4F1F69}" srcOrd="2" destOrd="0" presId="urn:microsoft.com/office/officeart/2018/5/layout/IconCircleLabelList"/>
    <dgm:cxn modelId="{14696378-C390-4182-ACC6-FD84F119C037}" type="presParOf" srcId="{E8F7A7F7-62A6-47B8-AEBD-20D1DD03CD41}" destId="{1CF3AF06-4EA2-46CF-82D0-E0C75B5E79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EE0F-981A-4337-B3E4-CE5C3CBD10C6}">
      <dsp:nvSpPr>
        <dsp:cNvPr id="0" name=""/>
        <dsp:cNvSpPr/>
      </dsp:nvSpPr>
      <dsp:spPr>
        <a:xfrm>
          <a:off x="716638" y="69345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989E9-801A-4065-A96D-A973ED532C4F}">
      <dsp:nvSpPr>
        <dsp:cNvPr id="0" name=""/>
        <dsp:cNvSpPr/>
      </dsp:nvSpPr>
      <dsp:spPr>
        <a:xfrm>
          <a:off x="1140763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421A1-E21B-4C62-886D-94B3E4BF81C6}">
      <dsp:nvSpPr>
        <dsp:cNvPr id="0" name=""/>
        <dsp:cNvSpPr/>
      </dsp:nvSpPr>
      <dsp:spPr>
        <a:xfrm>
          <a:off x="80450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1. Research</a:t>
          </a:r>
          <a:endParaRPr lang="en-US" sz="2500" kern="1200"/>
        </a:p>
      </dsp:txBody>
      <dsp:txXfrm>
        <a:off x="80450" y="2679345"/>
        <a:ext cx="3262500" cy="720000"/>
      </dsp:txXfrm>
    </dsp:sp>
    <dsp:sp modelId="{464ED949-2BD5-4B3F-8637-BE5102381DBF}">
      <dsp:nvSpPr>
        <dsp:cNvPr id="0" name=""/>
        <dsp:cNvSpPr/>
      </dsp:nvSpPr>
      <dsp:spPr>
        <a:xfrm>
          <a:off x="4550075" y="69345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B8C35-C066-461C-A018-77366C2310F8}">
      <dsp:nvSpPr>
        <dsp:cNvPr id="0" name=""/>
        <dsp:cNvSpPr/>
      </dsp:nvSpPr>
      <dsp:spPr>
        <a:xfrm>
          <a:off x="4974200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95655-BBC1-402F-B094-290544E7CDE2}">
      <dsp:nvSpPr>
        <dsp:cNvPr id="0" name=""/>
        <dsp:cNvSpPr/>
      </dsp:nvSpPr>
      <dsp:spPr>
        <a:xfrm>
          <a:off x="3913888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2. Development</a:t>
          </a:r>
          <a:endParaRPr lang="en-US" sz="2500" kern="1200"/>
        </a:p>
      </dsp:txBody>
      <dsp:txXfrm>
        <a:off x="3913888" y="2679345"/>
        <a:ext cx="3262500" cy="720000"/>
      </dsp:txXfrm>
    </dsp:sp>
    <dsp:sp modelId="{9BA418D4-31EB-4ED0-AB90-0BC9715594CB}">
      <dsp:nvSpPr>
        <dsp:cNvPr id="0" name=""/>
        <dsp:cNvSpPr/>
      </dsp:nvSpPr>
      <dsp:spPr>
        <a:xfrm>
          <a:off x="8383513" y="69345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DAB4D-F8DC-4EBA-94B7-E39370B5C9B2}">
      <dsp:nvSpPr>
        <dsp:cNvPr id="0" name=""/>
        <dsp:cNvSpPr/>
      </dsp:nvSpPr>
      <dsp:spPr>
        <a:xfrm>
          <a:off x="8807638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3AF06-4EA2-46CF-82D0-E0C75B5E79D2}">
      <dsp:nvSpPr>
        <dsp:cNvPr id="0" name=""/>
        <dsp:cNvSpPr/>
      </dsp:nvSpPr>
      <dsp:spPr>
        <a:xfrm>
          <a:off x="7747325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3. Testing &amp; Documentation</a:t>
          </a:r>
          <a:endParaRPr lang="en-US" sz="2500" kern="1200"/>
        </a:p>
      </dsp:txBody>
      <dsp:txXfrm>
        <a:off x="7747325" y="2679345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September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63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7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5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6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0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633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4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September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1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A459A-FF51-1FA8-48BC-64723EFE5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960" y="2240275"/>
            <a:ext cx="6127027" cy="2377449"/>
          </a:xfrm>
        </p:spPr>
        <p:txBody>
          <a:bodyPr anchor="b">
            <a:normAutofit/>
          </a:bodyPr>
          <a:lstStyle/>
          <a:p>
            <a:r>
              <a:rPr lang="en-GB" sz="1200" dirty="0">
                <a:latin typeface="+mn-lt"/>
                <a:cs typeface="Apple Chancery" panose="03020702040506060504" pitchFamily="66" charset="-79"/>
              </a:rPr>
              <a:t>E</a:t>
            </a:r>
            <a: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  <a:t>xploring the connection between the sentiment on a social-media platform </a:t>
            </a:r>
            <a:b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</a:br>
            <a: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  <a:t>about a cryptocurrency and the correlating price.</a:t>
            </a:r>
            <a:b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</a:br>
            <a:endParaRPr lang="en-DE" sz="4800" dirty="0">
              <a:latin typeface="+mn-lt"/>
              <a:cs typeface="Apple Chancery" panose="03020702040506060504" pitchFamily="66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0E34A-9A05-B27A-DFEA-FBB5FB440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22" y="573864"/>
            <a:ext cx="3565525" cy="1731656"/>
          </a:xfrm>
        </p:spPr>
        <p:txBody>
          <a:bodyPr>
            <a:normAutofit/>
          </a:bodyPr>
          <a:lstStyle/>
          <a:p>
            <a:r>
              <a:rPr lang="en-DE" sz="2000" dirty="0">
                <a:solidFill>
                  <a:schemeClr val="tx1">
                    <a:alpha val="60000"/>
                  </a:schemeClr>
                </a:solidFill>
              </a:rPr>
              <a:t>Projektarbeit 2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E0EFCED-DD74-CD60-73A0-ED1591F9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955" y="0"/>
            <a:ext cx="5302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F063-0EFF-28E1-3A7F-BF8277CA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Development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6662-EDAE-69EA-BD55-C786D073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120472" cy="3979625"/>
          </a:xfrm>
        </p:spPr>
        <p:txBody>
          <a:bodyPr/>
          <a:lstStyle/>
          <a:p>
            <a:pPr marL="0" indent="0">
              <a:buNone/>
            </a:pPr>
            <a:r>
              <a:rPr lang="en-GB" u="sng" dirty="0">
                <a:effectLst/>
                <a:latin typeface="Helvetica" pitchFamily="2" charset="0"/>
              </a:rPr>
              <a:t>Must-Have Requirements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delivers real-time tweets from Twitter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delivers a sentiment for each tweet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builds trade-signals based on sentiment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trades based on these signals</a:t>
            </a:r>
          </a:p>
          <a:p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755D6-3412-5507-C8DB-81E893A62F1F}"/>
              </a:ext>
            </a:extLst>
          </p:cNvPr>
          <p:cNvSpPr txBox="1">
            <a:spLocks/>
          </p:cNvSpPr>
          <p:nvPr/>
        </p:nvSpPr>
        <p:spPr>
          <a:xfrm>
            <a:off x="6405420" y="2128758"/>
            <a:ext cx="5584522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Helvetica" pitchFamily="2" charset="0"/>
              </a:rPr>
              <a:t>Should-Have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filters tweets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visualises metrics of tweets, sentiment and trades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stores the data in a database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can run in the background</a:t>
            </a:r>
          </a:p>
          <a:p>
            <a:endParaRPr lang="en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03C0B0-5BAA-D087-CFEF-E625E41ED7C4}"/>
              </a:ext>
            </a:extLst>
          </p:cNvPr>
          <p:cNvSpPr txBox="1">
            <a:spLocks/>
          </p:cNvSpPr>
          <p:nvPr/>
        </p:nvSpPr>
        <p:spPr>
          <a:xfrm>
            <a:off x="3619409" y="5291486"/>
            <a:ext cx="7815727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Helvetica" pitchFamily="2" charset="0"/>
              </a:rPr>
              <a:t>NFR</a:t>
            </a:r>
          </a:p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The project must contain research on used cryptocurrencies and social-media platform</a:t>
            </a:r>
          </a:p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The project will be published open-sourced on GitHub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98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F307-A0EC-E58A-CD13-5D3992AE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 Concept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B8C50D-8A04-F335-3144-4A6E3541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628" y="1737437"/>
            <a:ext cx="7126743" cy="4286864"/>
          </a:xfrm>
        </p:spPr>
      </p:pic>
    </p:spTree>
    <p:extLst>
      <p:ext uri="{BB962C8B-B14F-4D97-AF65-F5344CB8AC3E}">
        <p14:creationId xmlns:p14="http://schemas.microsoft.com/office/powerpoint/2010/main" val="92676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1B03-FB61-19B2-97E7-700342BB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F1899AF-9139-3D3E-899D-6BC77CA97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49" y="1473209"/>
            <a:ext cx="6928501" cy="4835516"/>
          </a:xfrm>
        </p:spPr>
      </p:pic>
    </p:spTree>
    <p:extLst>
      <p:ext uri="{BB962C8B-B14F-4D97-AF65-F5344CB8AC3E}">
        <p14:creationId xmlns:p14="http://schemas.microsoft.com/office/powerpoint/2010/main" val="42473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D78A-EBEB-50F2-3CE9-7BD7A798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Acquisition with Tweepy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BBCD03-C044-CAA4-6C4F-7EDE273AB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81679"/>
            <a:ext cx="11090275" cy="3842429"/>
          </a:xfrm>
        </p:spPr>
      </p:pic>
    </p:spTree>
    <p:extLst>
      <p:ext uri="{BB962C8B-B14F-4D97-AF65-F5344CB8AC3E}">
        <p14:creationId xmlns:p14="http://schemas.microsoft.com/office/powerpoint/2010/main" val="70219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5BD8-02B9-7F8C-E731-E2F1C64E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6FE8-32F6-28A0-1F46-569BB90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881275"/>
            <a:ext cx="11090274" cy="154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1500" i="1" dirty="0">
                <a:effectLst/>
                <a:latin typeface="Helvetica" pitchFamily="2" charset="0"/>
              </a:rPr>
              <a:t>“</a:t>
            </a:r>
            <a:r>
              <a:rPr lang="en-GB" sz="1500" i="1" dirty="0" err="1">
                <a:effectLst/>
                <a:latin typeface="Helvetica" pitchFamily="2" charset="0"/>
              </a:rPr>
              <a:t>boii</a:t>
            </a:r>
            <a:r>
              <a:rPr lang="en-GB" sz="1500" i="1" dirty="0">
                <a:effectLst/>
                <a:latin typeface="Helvetica" pitchFamily="2" charset="0"/>
              </a:rPr>
              <a:t> &amp;amp people think is high now wait till </a:t>
            </a:r>
            <a:r>
              <a:rPr lang="en-GB" sz="1500" i="1" dirty="0" err="1">
                <a:effectLst/>
                <a:latin typeface="Helvetica" pitchFamily="2" charset="0"/>
              </a:rPr>
              <a:t>itʼs</a:t>
            </a:r>
            <a:r>
              <a:rPr lang="en-GB" sz="1500" i="1" dirty="0">
                <a:effectLst/>
                <a:latin typeface="Helvetica" pitchFamily="2" charset="0"/>
              </a:rPr>
              <a:t> $20k + by the end of this week $50k+ by end of 734982 this</a:t>
            </a:r>
          </a:p>
          <a:p>
            <a:pPr marL="0" indent="0">
              <a:buNone/>
            </a:pPr>
            <a:r>
              <a:rPr lang="en-GB" sz="1500" i="1" dirty="0">
                <a:effectLst/>
                <a:latin typeface="Helvetica" pitchFamily="2" charset="0"/>
              </a:rPr>
              <a:t>month </a:t>
            </a:r>
            <a:r>
              <a:rPr lang="en-GB" sz="1500" i="1" dirty="0" err="1">
                <a:effectLst/>
                <a:latin typeface="Helvetica" pitchFamily="2" charset="0"/>
              </a:rPr>
              <a:t>yʼall</a:t>
            </a:r>
            <a:r>
              <a:rPr lang="en-GB" sz="1500" i="1" dirty="0">
                <a:effectLst/>
                <a:latin typeface="Helvetica" pitchFamily="2" charset="0"/>
              </a:rPr>
              <a:t> should follow he's a super underrated !</a:t>
            </a:r>
            <a:r>
              <a:rPr lang="en-GB" sz="1500" i="1" dirty="0" err="1">
                <a:effectLst/>
                <a:latin typeface="Helvetica" pitchFamily="2" charset="0"/>
              </a:rPr>
              <a:t>bitcoiner</a:t>
            </a:r>
            <a:r>
              <a:rPr lang="en-GB" sz="1500" i="1" dirty="0">
                <a:effectLst/>
                <a:latin typeface="Helvetica" pitchFamily="2" charset="0"/>
              </a:rPr>
              <a:t> </a:t>
            </a:r>
            <a:r>
              <a:rPr lang="en-GB" sz="1500" i="1" dirty="0" err="1">
                <a:effectLst/>
                <a:latin typeface="Helvetica" pitchFamily="2" charset="0"/>
              </a:rPr>
              <a:t>iʼve</a:t>
            </a:r>
            <a:r>
              <a:rPr lang="en-GB" sz="1500" i="1" dirty="0">
                <a:effectLst/>
                <a:latin typeface="Helvetica" pitchFamily="2" charset="0"/>
              </a:rPr>
              <a:t> been :following her tweets and tips seriously</a:t>
            </a:r>
          </a:p>
          <a:p>
            <a:pPr marL="0" indent="0">
              <a:buNone/>
            </a:pPr>
            <a:r>
              <a:rPr lang="en-GB" sz="1500" i="1" dirty="0" err="1">
                <a:effectLst/>
                <a:latin typeface="Helvetica" pitchFamily="2" charset="0"/>
              </a:rPr>
              <a:t>iʼve</a:t>
            </a:r>
            <a:r>
              <a:rPr lang="en-GB" sz="1500" i="1" dirty="0">
                <a:effectLst/>
                <a:latin typeface="Helvetica" pitchFamily="2" charset="0"/>
              </a:rPr>
              <a:t> been doing really great! #</a:t>
            </a:r>
            <a:r>
              <a:rPr lang="en-GB" sz="1500" i="1" dirty="0" err="1">
                <a:effectLst/>
                <a:latin typeface="Helvetica" pitchFamily="2" charset="0"/>
              </a:rPr>
              <a:t>btc</a:t>
            </a:r>
            <a:r>
              <a:rPr lang="en-GB" sz="1500" i="1" dirty="0">
                <a:effectLst/>
                <a:latin typeface="Helvetica" pitchFamily="2" charset="0"/>
              </a:rPr>
              <a:t> #</a:t>
            </a:r>
            <a:r>
              <a:rPr lang="en-GB" sz="1500" i="1" dirty="0" err="1">
                <a:effectLst/>
                <a:latin typeface="Helvetica" pitchFamily="2" charset="0"/>
              </a:rPr>
              <a:t>ada</a:t>
            </a:r>
            <a:r>
              <a:rPr lang="en-GB" sz="1500" i="1" dirty="0">
                <a:effectLst/>
                <a:latin typeface="Helvetica" pitchFamily="2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999EA-8AAE-AEEA-73CF-4944F6A6815D}"/>
              </a:ext>
            </a:extLst>
          </p:cNvPr>
          <p:cNvSpPr txBox="1"/>
          <p:nvPr/>
        </p:nvSpPr>
        <p:spPr>
          <a:xfrm>
            <a:off x="549538" y="1407560"/>
            <a:ext cx="178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/>
              <a:t>Before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4C5DDE-EEEC-0EEB-79F9-B1156F37EBC9}"/>
              </a:ext>
            </a:extLst>
          </p:cNvPr>
          <p:cNvSpPr txBox="1">
            <a:spLocks/>
          </p:cNvSpPr>
          <p:nvPr/>
        </p:nvSpPr>
        <p:spPr>
          <a:xfrm>
            <a:off x="549538" y="3987137"/>
            <a:ext cx="11090274" cy="15477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"</a:t>
            </a:r>
            <a:r>
              <a:rPr lang="en-GB" sz="1600" i="1" dirty="0" err="1">
                <a:effectLst/>
                <a:latin typeface="Helvetica" pitchFamily="2" charset="0"/>
              </a:rPr>
              <a:t>boii</a:t>
            </a:r>
            <a:r>
              <a:rPr lang="en-GB" sz="1600" i="1" dirty="0">
                <a:effectLst/>
                <a:latin typeface="Helvetica" pitchFamily="2" charset="0"/>
              </a:rPr>
              <a:t> people think is high now wait till </a:t>
            </a:r>
            <a:r>
              <a:rPr lang="en-GB" sz="1600" i="1" dirty="0" err="1">
                <a:effectLst/>
                <a:latin typeface="Helvetica" pitchFamily="2" charset="0"/>
              </a:rPr>
              <a:t>itʼs</a:t>
            </a:r>
            <a:r>
              <a:rPr lang="en-GB" sz="1600" i="1" dirty="0">
                <a:effectLst/>
                <a:latin typeface="Helvetica" pitchFamily="2" charset="0"/>
              </a:rPr>
              <a:t> $20k by the end of this week $50k by end of this month </a:t>
            </a:r>
            <a:r>
              <a:rPr lang="en-GB" sz="1600" i="1" dirty="0" err="1">
                <a:effectLst/>
                <a:latin typeface="Helvetica" pitchFamily="2" charset="0"/>
              </a:rPr>
              <a:t>yʼall</a:t>
            </a:r>
            <a:r>
              <a:rPr lang="en-GB" sz="1600" i="1" dirty="0">
                <a:effectLst/>
                <a:latin typeface="Helvetica" pitchFamily="2" charset="0"/>
              </a:rPr>
              <a:t> should</a:t>
            </a:r>
          </a:p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follow </a:t>
            </a:r>
            <a:r>
              <a:rPr lang="en-GB" sz="1600" i="1" dirty="0" err="1">
                <a:effectLst/>
                <a:latin typeface="Helvetica" pitchFamily="2" charset="0"/>
              </a:rPr>
              <a:t>hes</a:t>
            </a:r>
            <a:r>
              <a:rPr lang="en-GB" sz="1600" i="1" dirty="0">
                <a:effectLst/>
                <a:latin typeface="Helvetica" pitchFamily="2" charset="0"/>
              </a:rPr>
              <a:t> a super underrated </a:t>
            </a:r>
            <a:r>
              <a:rPr lang="en-GB" sz="1600" i="1" dirty="0" err="1">
                <a:effectLst/>
                <a:latin typeface="Helvetica" pitchFamily="2" charset="0"/>
              </a:rPr>
              <a:t>bitcoiner</a:t>
            </a:r>
            <a:r>
              <a:rPr lang="en-GB" sz="1600" i="1" dirty="0"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effectLst/>
                <a:latin typeface="Helvetica" pitchFamily="2" charset="0"/>
              </a:rPr>
              <a:t>iʼve</a:t>
            </a:r>
            <a:r>
              <a:rPr lang="en-GB" sz="1600" i="1" dirty="0">
                <a:effectLst/>
                <a:latin typeface="Helvetica" pitchFamily="2" charset="0"/>
              </a:rPr>
              <a:t> been following her tweets and tips seriously </a:t>
            </a:r>
            <a:r>
              <a:rPr lang="en-GB" sz="1600" i="1" dirty="0" err="1">
                <a:effectLst/>
                <a:latin typeface="Helvetica" pitchFamily="2" charset="0"/>
              </a:rPr>
              <a:t>iʼve</a:t>
            </a:r>
            <a:r>
              <a:rPr lang="en-GB" sz="1600" i="1" dirty="0">
                <a:effectLst/>
                <a:latin typeface="Helvetica" pitchFamily="2" charset="0"/>
              </a:rPr>
              <a:t> been doing really</a:t>
            </a:r>
          </a:p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great"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3618D-86D9-7FDD-8974-8C86BC200D51}"/>
              </a:ext>
            </a:extLst>
          </p:cNvPr>
          <p:cNvSpPr txBox="1"/>
          <p:nvPr/>
        </p:nvSpPr>
        <p:spPr>
          <a:xfrm>
            <a:off x="549537" y="3514232"/>
            <a:ext cx="178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8827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2D8EFB-1D07-D0D5-6363-08EC097A8F9B}"/>
              </a:ext>
            </a:extLst>
          </p:cNvPr>
          <p:cNvSpPr/>
          <p:nvPr/>
        </p:nvSpPr>
        <p:spPr>
          <a:xfrm>
            <a:off x="339047" y="1881274"/>
            <a:ext cx="6431623" cy="2046811"/>
          </a:xfrm>
          <a:prstGeom prst="roundRect">
            <a:avLst/>
          </a:prstGeom>
          <a:solidFill>
            <a:schemeClr val="dk1">
              <a:alpha val="2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E48B0-618F-DB67-4795-5591D416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NLP with vader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7690-0CD4-CC84-4A37-431BA450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0"/>
            <a:ext cx="8808894" cy="15854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from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vaderSentiment.vaderSentiment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 import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SentimentIntensityAnalyzer</a:t>
            </a:r>
            <a:endParaRPr lang="en-GB" sz="14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text = ”Just came across this pretty good CNBC piece on SpaceX &amp;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Starship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SentimentIntensityAnalyzer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().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polarity_scores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(text).get("compound")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print(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f"Vader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: {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}")</a:t>
            </a:r>
          </a:p>
          <a:p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0796C-91F3-A0A0-5A18-C8EF68D42A27}"/>
              </a:ext>
            </a:extLst>
          </p:cNvPr>
          <p:cNvSpPr txBox="1"/>
          <p:nvPr/>
        </p:nvSpPr>
        <p:spPr>
          <a:xfrm>
            <a:off x="550862" y="397534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Vader: 0.7684</a:t>
            </a:r>
          </a:p>
        </p:txBody>
      </p:sp>
    </p:spTree>
    <p:extLst>
      <p:ext uri="{BB962C8B-B14F-4D97-AF65-F5344CB8AC3E}">
        <p14:creationId xmlns:p14="http://schemas.microsoft.com/office/powerpoint/2010/main" val="377528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11D1-2539-18B7-3743-75169742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Database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18F1BC-1D16-8D0D-265F-3A37921F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126" y="1784190"/>
            <a:ext cx="7854413" cy="39798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C1B300-4EB2-18D1-DC05-77116DC7C9BE}"/>
              </a:ext>
            </a:extLst>
          </p:cNvPr>
          <p:cNvSpPr txBox="1"/>
          <p:nvPr/>
        </p:nvSpPr>
        <p:spPr>
          <a:xfrm>
            <a:off x="550862" y="2537717"/>
            <a:ext cx="304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Heroku runs script	</a:t>
            </a:r>
          </a:p>
          <a:p>
            <a:r>
              <a:rPr lang="en-D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   in the background</a:t>
            </a:r>
          </a:p>
        </p:txBody>
      </p:sp>
    </p:spTree>
    <p:extLst>
      <p:ext uri="{BB962C8B-B14F-4D97-AF65-F5344CB8AC3E}">
        <p14:creationId xmlns:p14="http://schemas.microsoft.com/office/powerpoint/2010/main" val="117623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B01D-2C22-0D7B-2E81-0AB0E2E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Duplicates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BA07250-3146-BFDB-6A78-FBAD6DB5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756" y="2112963"/>
            <a:ext cx="6830489" cy="3979862"/>
          </a:xfrm>
        </p:spPr>
      </p:pic>
    </p:spTree>
    <p:extLst>
      <p:ext uri="{BB962C8B-B14F-4D97-AF65-F5344CB8AC3E}">
        <p14:creationId xmlns:p14="http://schemas.microsoft.com/office/powerpoint/2010/main" val="1264458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FF766-5768-76AB-1315-249E25258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Trading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A0CE54-5263-E4D3-FBD0-0A0AEEBED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276" y="2112963"/>
            <a:ext cx="11081449" cy="3979862"/>
          </a:xfrm>
        </p:spPr>
      </p:pic>
    </p:spTree>
    <p:extLst>
      <p:ext uri="{BB962C8B-B14F-4D97-AF65-F5344CB8AC3E}">
        <p14:creationId xmlns:p14="http://schemas.microsoft.com/office/powerpoint/2010/main" val="26633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F79A8-0624-EE45-4D59-D12F10622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en-DE" dirty="0"/>
              <a:t>Kucoin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2D4ED5-DC78-4C88-97AA-483206C53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70793" y="0"/>
            <a:ext cx="1468514" cy="1521012"/>
            <a:chOff x="5236793" y="2432482"/>
            <a:chExt cx="1468514" cy="1521012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0DE0B65A-4839-40B2-BA92-1464FEADB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463135" y="2432482"/>
              <a:ext cx="1242172" cy="729202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842A0A68-39DD-4DA7-BAD5-63B9C139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36793" y="2566400"/>
              <a:ext cx="611884" cy="1076550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4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1A69E50-7E10-45C3-B4F2-19DBA7748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765469" y="2876944"/>
              <a:ext cx="630288" cy="1076550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40000"/>
                    <a:lumOff val="6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D166A8AB-8924-421C-BCED-B54DBC40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7897" y="5497189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1F0B37-1E38-70F8-1BDE-E63D8BDD6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anchor="t">
            <a:normAutofit/>
          </a:bodyPr>
          <a:lstStyle/>
          <a:p>
            <a:r>
              <a:rPr lang="en-US" sz="1600" dirty="0"/>
              <a:t>Sub Account with starting balance of 5000$ 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32FDBF-1F09-ADC3-D0D2-43E7DEA4A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900" y="2223661"/>
            <a:ext cx="7090237" cy="2410679"/>
          </a:xfrm>
          <a:custGeom>
            <a:avLst/>
            <a:gdLst/>
            <a:ahLst/>
            <a:cxnLst/>
            <a:rect l="l" t="t" r="r" b="b"/>
            <a:pathLst>
              <a:path w="7090237" h="5759451">
                <a:moveTo>
                  <a:pt x="0" y="0"/>
                </a:moveTo>
                <a:lnTo>
                  <a:pt x="7090237" y="0"/>
                </a:lnTo>
                <a:lnTo>
                  <a:pt x="7090237" y="5759451"/>
                </a:lnTo>
                <a:lnTo>
                  <a:pt x="0" y="57594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6037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3F18-4ACB-BEC6-8FEA-0705769F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6A6A-166D-3413-01B8-D7946B161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17" y="3758023"/>
            <a:ext cx="4811969" cy="1750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“</a:t>
            </a:r>
            <a:r>
              <a:rPr lang="en-GB" sz="1200" dirty="0" err="1">
                <a:effectLst/>
                <a:latin typeface="Helvetica" pitchFamily="2" charset="0"/>
              </a:rPr>
              <a:t>Chainsulting</a:t>
            </a:r>
            <a:r>
              <a:rPr lang="en-GB" sz="1200" dirty="0">
                <a:effectLst/>
                <a:latin typeface="Helvetica" pitchFamily="2" charset="0"/>
              </a:rPr>
              <a:t> is a consulting and development company, on the subject of Distributed Ledger Technology (DLT) &amp; Digital Assets. </a:t>
            </a:r>
            <a:br>
              <a:rPr lang="en-GB" sz="1200" dirty="0">
                <a:effectLst/>
                <a:latin typeface="Helvetica" pitchFamily="2" charset="0"/>
              </a:rPr>
            </a:br>
            <a:r>
              <a:rPr lang="en-GB" sz="1200" dirty="0">
                <a:effectLst/>
                <a:latin typeface="Helvetica" pitchFamily="2" charset="0"/>
              </a:rPr>
              <a:t>We show ways, opportunities, risks and offer comprehensive solutions.”</a:t>
            </a:r>
          </a:p>
          <a:p>
            <a:pPr marL="0" indent="0">
              <a:buNone/>
            </a:pPr>
            <a:endParaRPr lang="en-DE" sz="1200" dirty="0"/>
          </a:p>
        </p:txBody>
      </p:sp>
      <p:pic>
        <p:nvPicPr>
          <p:cNvPr id="7" name="Picture 6" descr="A couple of 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C5F2243-221D-C78B-D5E5-28DD74FA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763" y="1769698"/>
            <a:ext cx="3943065" cy="303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74E2F-2796-994E-47F0-E94601F5EEE9}"/>
              </a:ext>
            </a:extLst>
          </p:cNvPr>
          <p:cNvSpPr txBox="1"/>
          <p:nvPr/>
        </p:nvSpPr>
        <p:spPr>
          <a:xfrm>
            <a:off x="7448763" y="4880225"/>
            <a:ext cx="394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CEOS: Yannik Heinze &amp; Florian Protschka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D50B745-3344-F920-E84A-FEDE00C2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67" y="2631149"/>
            <a:ext cx="2692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2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99E9F-C580-16F6-08E2-C59D32B1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Strategy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6CF4FF1-DAF7-FA52-E989-1E06F7CE5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2" y="2797319"/>
            <a:ext cx="8108094" cy="3076427"/>
          </a:xfrm>
          <a:effectLst>
            <a:softEdge rad="66120"/>
          </a:effectLst>
        </p:spPr>
      </p:pic>
      <p:pic>
        <p:nvPicPr>
          <p:cNvPr id="12" name="Content Placeholder 4" descr="Chart, pie chart&#10;&#10;Description automatically generated">
            <a:extLst>
              <a:ext uri="{FF2B5EF4-FFF2-40B4-BE49-F238E27FC236}">
                <a16:creationId xmlns:a16="http://schemas.microsoft.com/office/drawing/2014/main" id="{CA8F06C9-A88C-664B-1491-02B5CBC87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736" r="52351"/>
          <a:stretch/>
        </p:blipFill>
        <p:spPr>
          <a:xfrm>
            <a:off x="8791257" y="389297"/>
            <a:ext cx="3192221" cy="2716828"/>
          </a:xfrm>
          <a:prstGeom prst="rect">
            <a:avLst/>
          </a:prstGeom>
          <a:effectLst>
            <a:softEdge rad="65049"/>
          </a:effectLst>
        </p:spPr>
      </p:pic>
    </p:spTree>
    <p:extLst>
      <p:ext uri="{BB962C8B-B14F-4D97-AF65-F5344CB8AC3E}">
        <p14:creationId xmlns:p14="http://schemas.microsoft.com/office/powerpoint/2010/main" val="1745949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DAF7C-4BB6-BF0E-1E78-F4282D83C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sz="1800" dirty="0"/>
              <a:t>Heroku schedules trades </a:t>
            </a:r>
          </a:p>
          <a:p>
            <a:pPr marL="0" indent="0">
              <a:buNone/>
            </a:pPr>
            <a:r>
              <a:rPr lang="en-DE" sz="1800" dirty="0"/>
              <a:t> </a:t>
            </a:r>
            <a:r>
              <a:rPr lang="en-GB" sz="1800" dirty="0"/>
              <a:t>e</a:t>
            </a:r>
            <a:r>
              <a:rPr lang="en-DE" sz="1800" dirty="0"/>
              <a:t>very hour </a:t>
            </a:r>
          </a:p>
        </p:txBody>
      </p:sp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28D84E98-5C5E-3B90-6FD8-3F41103E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329" y="1112523"/>
            <a:ext cx="6431808" cy="446856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07C50B1-3D3D-238E-FA0C-B3BB2F983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339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E868-42CB-6849-9FA0-90C6D768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E5FFD0B-B3E1-1DCB-1A12-A9A50BC56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262" y="983625"/>
            <a:ext cx="8841475" cy="4890749"/>
          </a:xfrm>
        </p:spPr>
      </p:pic>
    </p:spTree>
    <p:extLst>
      <p:ext uri="{BB962C8B-B14F-4D97-AF65-F5344CB8AC3E}">
        <p14:creationId xmlns:p14="http://schemas.microsoft.com/office/powerpoint/2010/main" val="2932469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76C5-1770-2A2A-7157-3F455C33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Incoherent Prices on Kucoin</a:t>
            </a:r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2C8707-616C-2426-0456-5D9D27164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4027" y="2112963"/>
            <a:ext cx="9663947" cy="3979862"/>
          </a:xfrm>
        </p:spPr>
      </p:pic>
    </p:spTree>
    <p:extLst>
      <p:ext uri="{BB962C8B-B14F-4D97-AF65-F5344CB8AC3E}">
        <p14:creationId xmlns:p14="http://schemas.microsoft.com/office/powerpoint/2010/main" val="148051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67DD-838E-0364-5318-88B0F0E04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Results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C295750-CDE9-46D4-2364-54D7A456F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709" y="1827336"/>
            <a:ext cx="7928582" cy="3979862"/>
          </a:xfrm>
        </p:spPr>
      </p:pic>
    </p:spTree>
    <p:extLst>
      <p:ext uri="{BB962C8B-B14F-4D97-AF65-F5344CB8AC3E}">
        <p14:creationId xmlns:p14="http://schemas.microsoft.com/office/powerpoint/2010/main" val="4264318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DE0E-35EA-C5D4-D4FC-AD099DABB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C754E-75B3-0AA5-8AE3-3ADC0459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620039"/>
            <a:ext cx="10637694" cy="3979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All requirements were achieved to a full satisfaction of Yannik</a:t>
            </a:r>
          </a:p>
          <a:p>
            <a:pPr marL="0" indent="0">
              <a:buNone/>
            </a:pPr>
            <a:r>
              <a:rPr lang="en-DE" dirty="0"/>
              <a:t>The system does what it is supposed to do: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E1100-2549-2223-E152-D9B4EBCC3930}"/>
              </a:ext>
            </a:extLst>
          </p:cNvPr>
          <p:cNvSpPr txBox="1"/>
          <p:nvPr/>
        </p:nvSpPr>
        <p:spPr>
          <a:xfrm>
            <a:off x="3782238" y="3429000"/>
            <a:ext cx="9805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- listens and filters real-time tweets,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- builds signals from a calculated sentiment 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- trades based on these signals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- r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uns in the background </a:t>
            </a:r>
          </a:p>
          <a:p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latin typeface="Helvetica" pitchFamily="2" charset="0"/>
              </a:rPr>
              <a:t>- </a:t>
            </a: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stores all important data inside a database 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Helvetica" pitchFamily="2" charset="0"/>
              </a:rPr>
              <a:t>- visualises all insightful data on a website.</a:t>
            </a:r>
          </a:p>
          <a:p>
            <a:pPr marL="0" indent="0">
              <a:buNone/>
            </a:pPr>
            <a:r>
              <a:rPr lang="en-DE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77198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498C-21BB-D4FD-3891-2078FCCC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C3DB-04CA-AFB3-4C78-BE3EC240B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521679"/>
            <a:ext cx="8028057" cy="3979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effectLst/>
                <a:latin typeface="Helvetica" pitchFamily="2" charset="0"/>
              </a:rPr>
              <a:t>Future strategies to implement: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Looking for single words for "bullish" or "bearish" sentiment 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Using technical indicators like the 20-SMA (20 day single moving average) in combination with sentiment analysis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Calculating the weighted average instead of a normal average</a:t>
            </a:r>
          </a:p>
          <a:p>
            <a:r>
              <a:rPr lang="en-GB" sz="1400" dirty="0">
                <a:effectLst/>
                <a:latin typeface="Helvetica" pitchFamily="2" charset="0"/>
              </a:rPr>
              <a:t>Ratio of positive / negative sentiment crossing a particular threshold</a:t>
            </a:r>
          </a:p>
          <a:p>
            <a:endParaRPr lang="en-DE" sz="140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497FEA-B254-3829-4138-5DCE44656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422" y="4047663"/>
            <a:ext cx="7772400" cy="25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71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AE6E7-2213-5277-F6F3-3CD35E2B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Approach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84CCB0-D2A8-540E-6291-BF28C1687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19609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5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BAE9-AC05-ABD7-653C-64CDA629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F815-DB85-5FBD-4AE9-65F296E6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DE" dirty="0"/>
              <a:t>Cryptocurrencies</a:t>
            </a:r>
          </a:p>
          <a:p>
            <a:pPr marL="457200" indent="-457200">
              <a:buAutoNum type="arabicPeriod"/>
            </a:pPr>
            <a:r>
              <a:rPr lang="en-DE" dirty="0"/>
              <a:t>Social Media Platform and Relevance</a:t>
            </a:r>
          </a:p>
          <a:p>
            <a:pPr marL="457200" indent="-457200">
              <a:buAutoNum type="arabicPeriod"/>
            </a:pPr>
            <a:r>
              <a:rPr lang="en-DE" dirty="0"/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42590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F5CA-D7C6-0F7F-E4C1-856DB857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Top 5 Coins by MCap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38E16-6409-E262-D721-B84F8022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647953"/>
            <a:ext cx="11090275" cy="2909882"/>
          </a:xfrm>
        </p:spPr>
      </p:pic>
    </p:spTree>
    <p:extLst>
      <p:ext uri="{BB962C8B-B14F-4D97-AF65-F5344CB8AC3E}">
        <p14:creationId xmlns:p14="http://schemas.microsoft.com/office/powerpoint/2010/main" val="8851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B425-ACB4-C661-2859-D8169F25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</a:t>
            </a:r>
            <a:r>
              <a:rPr lang="en-GB" dirty="0"/>
              <a:t>c</a:t>
            </a:r>
            <a:r>
              <a:rPr lang="en-DE" dirty="0"/>
              <a:t>ap &amp; Trading Volume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EDC1086-8716-7DE0-E24D-EE2BB17F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906" y="2112963"/>
            <a:ext cx="5826189" cy="3979862"/>
          </a:xfrm>
        </p:spPr>
      </p:pic>
    </p:spTree>
    <p:extLst>
      <p:ext uri="{BB962C8B-B14F-4D97-AF65-F5344CB8AC3E}">
        <p14:creationId xmlns:p14="http://schemas.microsoft.com/office/powerpoint/2010/main" val="408744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6A25-74EE-F4EB-E1DA-6B67349C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Social Media Platforms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351897B5-4469-A88E-17DC-678C5AB49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84" y="2959438"/>
            <a:ext cx="1407809" cy="1407809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3B26DEB-519A-35BC-72E2-622767AC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82" y="2959438"/>
            <a:ext cx="1484616" cy="148461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3C5F5A2-3B12-F578-1D43-59DDCC46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33" y="2875388"/>
            <a:ext cx="1491859" cy="1491859"/>
          </a:xfrm>
          <a:prstGeom prst="rect">
            <a:avLst/>
          </a:prstGeom>
        </p:spPr>
      </p:pic>
      <p:pic>
        <p:nvPicPr>
          <p:cNvPr id="11" name="Picture 10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F301D8F0-E1FD-7FEF-E8E7-EDE5A036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106" y="2875388"/>
            <a:ext cx="1845599" cy="14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6440-5F7C-B7D8-F315-81513B80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Coins on Twitter &amp; Reddit</a:t>
            </a:r>
          </a:p>
        </p:txBody>
      </p:sp>
      <p:pic>
        <p:nvPicPr>
          <p:cNvPr id="5" name="Content Placeholder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11A170B-418B-D109-015C-F82E5962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3098790"/>
            <a:ext cx="11090275" cy="2008208"/>
          </a:xfrm>
        </p:spPr>
      </p:pic>
    </p:spTree>
    <p:extLst>
      <p:ext uri="{BB962C8B-B14F-4D97-AF65-F5344CB8AC3E}">
        <p14:creationId xmlns:p14="http://schemas.microsoft.com/office/powerpoint/2010/main" val="355306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E054-005E-38A3-0900-71CC02DC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Language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AA9C13F6-7A2A-FBD5-79C8-B68765D6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622" y="1817173"/>
            <a:ext cx="5630756" cy="1667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67029-970D-2E5B-24E1-1DD18F0D4696}"/>
              </a:ext>
            </a:extLst>
          </p:cNvPr>
          <p:cNvSpPr txBox="1"/>
          <p:nvPr/>
        </p:nvSpPr>
        <p:spPr>
          <a:xfrm>
            <a:off x="1037691" y="3780891"/>
            <a:ext cx="7798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Experience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Best for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Visualisation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Streamlit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Libraries for Brokers</a:t>
            </a:r>
          </a:p>
        </p:txBody>
      </p:sp>
    </p:spTree>
    <p:extLst>
      <p:ext uri="{BB962C8B-B14F-4D97-AF65-F5344CB8AC3E}">
        <p14:creationId xmlns:p14="http://schemas.microsoft.com/office/powerpoint/2010/main" val="18821100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746CA"/>
      </a:accent1>
      <a:accent2>
        <a:srgbClr val="7E34B8"/>
      </a:accent2>
      <a:accent3>
        <a:srgbClr val="5846CA"/>
      </a:accent3>
      <a:accent4>
        <a:srgbClr val="3458B8"/>
      </a:accent4>
      <a:accent5>
        <a:srgbClr val="46A1CA"/>
      </a:accent5>
      <a:accent6>
        <a:srgbClr val="33B5A7"/>
      </a:accent6>
      <a:hlink>
        <a:srgbClr val="3F82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528</Words>
  <Application>Microsoft Macintosh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Avenir Next LT Pro</vt:lpstr>
      <vt:lpstr>Helvetica</vt:lpstr>
      <vt:lpstr>3DFloatVTI</vt:lpstr>
      <vt:lpstr>Exploring the connection between the sentiment on a social-media platform  about a cryptocurrency and the correlating price. </vt:lpstr>
      <vt:lpstr>Context</vt:lpstr>
      <vt:lpstr>Approach</vt:lpstr>
      <vt:lpstr>Research</vt:lpstr>
      <vt:lpstr>Top 5 Coins by MCap</vt:lpstr>
      <vt:lpstr>Mcap &amp; Trading Volume</vt:lpstr>
      <vt:lpstr>Social Media Platforms</vt:lpstr>
      <vt:lpstr>Coins on Twitter &amp; Reddit</vt:lpstr>
      <vt:lpstr>Programming Language</vt:lpstr>
      <vt:lpstr>Development Phase</vt:lpstr>
      <vt:lpstr>Dev Concept</vt:lpstr>
      <vt:lpstr>Architecture</vt:lpstr>
      <vt:lpstr>Data Acquisition with Tweepy</vt:lpstr>
      <vt:lpstr>Filter</vt:lpstr>
      <vt:lpstr>NLP with vader Sentiment</vt:lpstr>
      <vt:lpstr>Database</vt:lpstr>
      <vt:lpstr>Duplicates</vt:lpstr>
      <vt:lpstr>Trading</vt:lpstr>
      <vt:lpstr>Kucoin</vt:lpstr>
      <vt:lpstr>Strategy</vt:lpstr>
      <vt:lpstr>PowerPoint Presentation</vt:lpstr>
      <vt:lpstr>PowerPoint Presentation</vt:lpstr>
      <vt:lpstr>Incoherent Prices on Kucoin</vt:lpstr>
      <vt:lpstr>Results</vt:lpstr>
      <vt:lpstr>Conclusion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connection between the sentiment on a social-media platform  about a cryptocurrency and the correlating price. </dc:title>
  <dc:creator>Marvin Ottersberg</dc:creator>
  <cp:lastModifiedBy>Marvin Ottersberg</cp:lastModifiedBy>
  <cp:revision>5</cp:revision>
  <dcterms:created xsi:type="dcterms:W3CDTF">2022-09-01T06:19:26Z</dcterms:created>
  <dcterms:modified xsi:type="dcterms:W3CDTF">2022-09-01T07:34:51Z</dcterms:modified>
</cp:coreProperties>
</file>